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33" r:id="rId2"/>
    <p:sldId id="442" r:id="rId3"/>
    <p:sldId id="440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3861" userDrawn="1">
          <p15:clr>
            <a:srgbClr val="A4A3A4"/>
          </p15:clr>
        </p15:guide>
        <p15:guide id="4" orient="horz" pos="3113" userDrawn="1">
          <p15:clr>
            <a:srgbClr val="A4A3A4"/>
          </p15:clr>
        </p15:guide>
        <p15:guide id="5" orient="horz" pos="2126" userDrawn="1">
          <p15:clr>
            <a:srgbClr val="A4A3A4"/>
          </p15:clr>
        </p15:guide>
        <p15:guide id="6" orient="horz" pos="1310" userDrawn="1">
          <p15:clr>
            <a:srgbClr val="A4A3A4"/>
          </p15:clr>
        </p15:guide>
        <p15:guide id="7" pos="2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0000CC"/>
    <a:srgbClr val="FF99FF"/>
    <a:srgbClr val="FF3399"/>
    <a:srgbClr val="FFCCFF"/>
    <a:srgbClr val="FFFF99"/>
    <a:srgbClr val="FFFF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9457" autoAdjust="0"/>
  </p:normalViewPr>
  <p:slideViewPr>
    <p:cSldViewPr showGuides="1">
      <p:cViewPr varScale="1">
        <p:scale>
          <a:sx n="74" d="100"/>
          <a:sy n="74" d="100"/>
        </p:scale>
        <p:origin x="1096" y="56"/>
      </p:cViewPr>
      <p:guideLst>
        <p:guide orient="horz" pos="4065"/>
        <p:guide pos="2880"/>
        <p:guide orient="horz" pos="3861"/>
        <p:guide orient="horz" pos="3113"/>
        <p:guide orient="horz" pos="2126"/>
        <p:guide orient="horz" pos="1310"/>
        <p:guide pos="29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8831" cy="493315"/>
          </a:xfrm>
          <a:prstGeom prst="rect">
            <a:avLst/>
          </a:prstGeom>
        </p:spPr>
        <p:txBody>
          <a:bodyPr vert="horz" lIns="90313" tIns="45157" rIns="90313" bIns="4515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1" cy="493315"/>
          </a:xfrm>
          <a:prstGeom prst="rect">
            <a:avLst/>
          </a:prstGeom>
        </p:spPr>
        <p:txBody>
          <a:bodyPr vert="horz" lIns="90313" tIns="45157" rIns="90313" bIns="45157" rtlCol="0"/>
          <a:lstStyle>
            <a:lvl1pPr algn="r">
              <a:defRPr sz="1200"/>
            </a:lvl1pPr>
          </a:lstStyle>
          <a:p>
            <a:fld id="{BFA40C48-D57C-49E2-85D4-9C655AC6679B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13" tIns="45157" rIns="90313" bIns="4515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313" tIns="45157" rIns="90313" bIns="4515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8"/>
            <a:ext cx="2918831" cy="493315"/>
          </a:xfrm>
          <a:prstGeom prst="rect">
            <a:avLst/>
          </a:prstGeom>
        </p:spPr>
        <p:txBody>
          <a:bodyPr vert="horz" lIns="90313" tIns="45157" rIns="90313" bIns="4515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8"/>
            <a:ext cx="2918831" cy="493315"/>
          </a:xfrm>
          <a:prstGeom prst="rect">
            <a:avLst/>
          </a:prstGeom>
        </p:spPr>
        <p:txBody>
          <a:bodyPr vert="horz" lIns="90313" tIns="45157" rIns="90313" bIns="45157" rtlCol="0" anchor="b"/>
          <a:lstStyle>
            <a:lvl1pPr algn="r">
              <a:defRPr sz="1200"/>
            </a:lvl1pPr>
          </a:lstStyle>
          <a:p>
            <a:fld id="{57AEDA20-8C2C-4E0F-BECB-AD8AC1DE6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720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07A6-0E10-47A6-922F-B1D3DB34A9D3}" type="datetime1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7612575" y="26528"/>
            <a:ext cx="550151" cy="25391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altLang="ja-JP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59373" y="49637"/>
            <a:ext cx="480067" cy="26225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75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539440" y="311887"/>
            <a:ext cx="860456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 userDrawn="1"/>
        </p:nvSpPr>
        <p:spPr>
          <a:xfrm>
            <a:off x="8088701" y="-11572"/>
            <a:ext cx="105614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4B66121B-A190-4C54-A980-A4A243F682E4}" type="slidenum">
              <a:rPr kumimoji="1" lang="ja-JP" altLang="en-US" sz="1350" b="1" smtClean="0"/>
              <a:pPr algn="r"/>
              <a:t>‹#›</a:t>
            </a:fld>
            <a:endParaRPr kumimoji="1" lang="ja-JP" altLang="en-US" sz="1350" b="1" dirty="0"/>
          </a:p>
        </p:txBody>
      </p:sp>
    </p:spTree>
    <p:extLst>
      <p:ext uri="{BB962C8B-B14F-4D97-AF65-F5344CB8AC3E}">
        <p14:creationId xmlns:p14="http://schemas.microsoft.com/office/powerpoint/2010/main" val="189618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07A6-0E10-47A6-922F-B1D3DB34A9D3}" type="datetime1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-25701" y="0"/>
            <a:ext cx="9169701" cy="3562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8028480" y="19566"/>
            <a:ext cx="105614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4B66121B-A190-4C54-A980-A4A243F682E4}" type="slidenum">
              <a:rPr kumimoji="1" lang="ja-JP" altLang="en-US" sz="1350" b="1" smtClean="0">
                <a:solidFill>
                  <a:schemeClr val="bg1"/>
                </a:solidFill>
              </a:rPr>
              <a:pPr algn="r"/>
              <a:t>‹#›</a:t>
            </a:fld>
            <a:endParaRPr kumimoji="1" lang="ja-JP" altLang="en-US" sz="13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83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5D28-055C-4B80-AE40-4647A37CC5F2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CC59B95-D294-45AE-9EF3-801DDD941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62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05A34-7253-47B9-91FA-56CBD95A8279}" type="datetime1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63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179390" y="635016"/>
            <a:ext cx="8785220" cy="1641823"/>
          </a:xfrm>
          <a:prstGeom prst="roundRect">
            <a:avLst>
              <a:gd name="adj" fmla="val 7713"/>
            </a:avLst>
          </a:prstGeom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t"/>
          <a:lstStyle/>
          <a:p>
            <a:pPr>
              <a:lnSpc>
                <a:spcPts val="20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サービス・商品の情報および提出者の情報をご記載ください。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１</a:t>
            </a:r>
            <a:r>
              <a:rPr lang="en-US" altLang="ja-JP" sz="12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2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提出者の情報</a:t>
            </a:r>
            <a:endParaRPr lang="en-US" altLang="ja-JP" sz="12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提出者の情報をお知らせ下さい。</a:t>
            </a:r>
            <a:endParaRPr lang="en-US" altLang="ja-JP" sz="12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２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商品・サービスの概要　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提案するサービス等の概要をお書きください。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別途プレゼン資料など、概要がわかる資料がある場合は、そちらを添付しても構いません。　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　審査の基準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34" y="0"/>
            <a:ext cx="9140466" cy="646331"/>
          </a:xfrm>
          <a:prstGeom prst="rect">
            <a:avLst/>
          </a:prstGeom>
          <a:solidFill>
            <a:srgbClr val="99FF66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 </a:t>
            </a:r>
            <a:r>
              <a:rPr lang="en-US" altLang="ja-JP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Business Design &amp; Action Award 2025-2026</a:t>
            </a:r>
          </a:p>
          <a:p>
            <a:pPr algn="ctr"/>
            <a:r>
              <a:rPr lang="en-US" altLang="ja-JP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Entry sheet</a:t>
            </a:r>
            <a:endParaRPr lang="ja-JP" altLang="ja-JP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EA81A90-ACC4-4E87-966F-7361FE4D1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015128"/>
              </p:ext>
            </p:extLst>
          </p:nvPr>
        </p:nvGraphicFramePr>
        <p:xfrm>
          <a:off x="611450" y="3573020"/>
          <a:ext cx="6788368" cy="1544409"/>
        </p:xfrm>
        <a:graphic>
          <a:graphicData uri="http://schemas.openxmlformats.org/drawingml/2006/table">
            <a:tbl>
              <a:tblPr firstRow="1" firstCol="1" bandRow="1"/>
              <a:tblGrid>
                <a:gridCol w="1042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457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6889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審 査 基 準</a:t>
                      </a:r>
                    </a:p>
                  </a:txBody>
                  <a:tcPr marL="66111" marR="66111" marT="9947" marB="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評 価 内 容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514"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パワー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72000" marB="72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ビジネスを始めるときの突破力がある。提携先、資金など</a:t>
                      </a: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明確な理念や目的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がある。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72000" marB="72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514"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インテリジェンス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72000" marB="72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ビジネスモデルが検討され戦略が練られているか？市場が具体的に想定されているか？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72000" marB="72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514"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スピード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72000" marB="72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経済情勢にいち早く対応できる仕組みや組織があるか？</a:t>
                      </a: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継続的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な</a:t>
                      </a: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展開が可能か？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72000" marB="72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688"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ビジネス性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72000" marB="72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具体的なビジネスとして実現可能か？</a:t>
                      </a: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拡大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および拡大収益リターン力があるか？　</a:t>
                      </a:r>
                    </a:p>
                  </a:txBody>
                  <a:tcPr marL="36000" marR="36000" marT="72000" marB="72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37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0" y="-27480"/>
            <a:ext cx="9104200" cy="307777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提出者の情報　水色の欄にご記入をお願いします。　</a:t>
            </a:r>
            <a:r>
              <a: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は必須　</a:t>
            </a:r>
            <a:endParaRPr lang="ja-JP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F2115C01-7192-4FA8-8BC6-72144CAC2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671761"/>
              </p:ext>
            </p:extLst>
          </p:nvPr>
        </p:nvGraphicFramePr>
        <p:xfrm>
          <a:off x="107380" y="908650"/>
          <a:ext cx="8929240" cy="1445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50">
                  <a:extLst>
                    <a:ext uri="{9D8B030D-6E8A-4147-A177-3AD203B41FA5}">
                      <a16:colId xmlns:a16="http://schemas.microsoft.com/office/drawing/2014/main" val="3332707081"/>
                    </a:ext>
                  </a:extLst>
                </a:gridCol>
                <a:gridCol w="2376330">
                  <a:extLst>
                    <a:ext uri="{9D8B030D-6E8A-4147-A177-3AD203B41FA5}">
                      <a16:colId xmlns:a16="http://schemas.microsoft.com/office/drawing/2014/main" val="1034673535"/>
                    </a:ext>
                  </a:extLst>
                </a:gridCol>
                <a:gridCol w="2520350">
                  <a:extLst>
                    <a:ext uri="{9D8B030D-6E8A-4147-A177-3AD203B41FA5}">
                      <a16:colId xmlns:a16="http://schemas.microsoft.com/office/drawing/2014/main" val="2400717106"/>
                    </a:ext>
                  </a:extLst>
                </a:gridCol>
                <a:gridCol w="1512210">
                  <a:extLst>
                    <a:ext uri="{9D8B030D-6E8A-4147-A177-3AD203B41FA5}">
                      <a16:colId xmlns:a16="http://schemas.microsoft.com/office/drawing/2014/main" val="2128986191"/>
                    </a:ext>
                  </a:extLst>
                </a:gridCol>
                <a:gridCol w="2160300">
                  <a:extLst>
                    <a:ext uri="{9D8B030D-6E8A-4147-A177-3AD203B41FA5}">
                      <a16:colId xmlns:a16="http://schemas.microsoft.com/office/drawing/2014/main" val="2198561460"/>
                    </a:ext>
                  </a:extLst>
                </a:gridCol>
              </a:tblGrid>
              <a:tr h="277250">
                <a:tc rowSpan="4">
                  <a:txBody>
                    <a:bodyPr/>
                    <a:lstStyle/>
                    <a:p>
                      <a:pPr marL="0" marR="0" lvl="0" indent="0" algn="di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代表者情報</a:t>
                      </a:r>
                    </a:p>
                    <a:p>
                      <a:pPr algn="dist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お名前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よみ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1935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緊急時に連絡がつくものでお願いします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423835"/>
                  </a:ext>
                </a:extLst>
              </a:tr>
              <a:tr h="27662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メールアドレス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8481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・住所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チケット等の郵送に利用します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932198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C79EBCC4-772E-45FA-A5A0-64FBB3500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874973"/>
              </p:ext>
            </p:extLst>
          </p:nvPr>
        </p:nvGraphicFramePr>
        <p:xfrm>
          <a:off x="107380" y="2520528"/>
          <a:ext cx="8929240" cy="1443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50">
                  <a:extLst>
                    <a:ext uri="{9D8B030D-6E8A-4147-A177-3AD203B41FA5}">
                      <a16:colId xmlns:a16="http://schemas.microsoft.com/office/drawing/2014/main" val="3332707081"/>
                    </a:ext>
                  </a:extLst>
                </a:gridCol>
                <a:gridCol w="2376330">
                  <a:extLst>
                    <a:ext uri="{9D8B030D-6E8A-4147-A177-3AD203B41FA5}">
                      <a16:colId xmlns:a16="http://schemas.microsoft.com/office/drawing/2014/main" val="2425976550"/>
                    </a:ext>
                  </a:extLst>
                </a:gridCol>
                <a:gridCol w="6192860">
                  <a:extLst>
                    <a:ext uri="{9D8B030D-6E8A-4147-A177-3AD203B41FA5}">
                      <a16:colId xmlns:a16="http://schemas.microsoft.com/office/drawing/2014/main" val="2400717106"/>
                    </a:ext>
                  </a:extLst>
                </a:gridCol>
              </a:tblGrid>
              <a:tr h="277250">
                <a:tc row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チームの情報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・チーム名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193590"/>
                  </a:ext>
                </a:extLst>
              </a:tr>
              <a:tr h="277250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・所属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大学名および企業名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506300"/>
                  </a:ext>
                </a:extLst>
              </a:tr>
              <a:tr h="2664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・発表者の人数および発表者名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213524"/>
                  </a:ext>
                </a:extLst>
              </a:tr>
              <a:tr h="2664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・大学の先生からの紹介の時は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先生名のご記入をお願いします。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003333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E05295CF-B98A-42CB-99ED-4F1EAEF29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988623"/>
              </p:ext>
            </p:extLst>
          </p:nvPr>
        </p:nvGraphicFramePr>
        <p:xfrm>
          <a:off x="107380" y="392402"/>
          <a:ext cx="8929240" cy="441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80">
                  <a:extLst>
                    <a:ext uri="{9D8B030D-6E8A-4147-A177-3AD203B41FA5}">
                      <a16:colId xmlns:a16="http://schemas.microsoft.com/office/drawing/2014/main" val="686048666"/>
                    </a:ext>
                  </a:extLst>
                </a:gridCol>
                <a:gridCol w="6192860">
                  <a:extLst>
                    <a:ext uri="{9D8B030D-6E8A-4147-A177-3AD203B41FA5}">
                      <a16:colId xmlns:a16="http://schemas.microsoft.com/office/drawing/2014/main" val="1451238859"/>
                    </a:ext>
                  </a:extLst>
                </a:gridCol>
              </a:tblGrid>
              <a:tr h="277250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タイトル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後日変更が可能です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212493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2450FAC0-F0FF-46AA-9D2D-D4329A81B5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639296"/>
              </p:ext>
            </p:extLst>
          </p:nvPr>
        </p:nvGraphicFramePr>
        <p:xfrm>
          <a:off x="107380" y="4221110"/>
          <a:ext cx="8929239" cy="22252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136">
                  <a:extLst>
                    <a:ext uri="{9D8B030D-6E8A-4147-A177-3AD203B41FA5}">
                      <a16:colId xmlns:a16="http://schemas.microsoft.com/office/drawing/2014/main" val="2047160299"/>
                    </a:ext>
                  </a:extLst>
                </a:gridCol>
                <a:gridCol w="2820232">
                  <a:extLst>
                    <a:ext uri="{9D8B030D-6E8A-4147-A177-3AD203B41FA5}">
                      <a16:colId xmlns:a16="http://schemas.microsoft.com/office/drawing/2014/main" val="3332707081"/>
                    </a:ext>
                  </a:extLst>
                </a:gridCol>
                <a:gridCol w="361568">
                  <a:extLst>
                    <a:ext uri="{9D8B030D-6E8A-4147-A177-3AD203B41FA5}">
                      <a16:colId xmlns:a16="http://schemas.microsoft.com/office/drawing/2014/main" val="2400717106"/>
                    </a:ext>
                  </a:extLst>
                </a:gridCol>
                <a:gridCol w="4376214">
                  <a:extLst>
                    <a:ext uri="{9D8B030D-6E8A-4147-A177-3AD203B41FA5}">
                      <a16:colId xmlns:a16="http://schemas.microsoft.com/office/drawing/2014/main" val="343125841"/>
                    </a:ext>
                  </a:extLst>
                </a:gridCol>
                <a:gridCol w="648089">
                  <a:extLst>
                    <a:ext uri="{9D8B030D-6E8A-4147-A177-3AD203B41FA5}">
                      <a16:colId xmlns:a16="http://schemas.microsoft.com/office/drawing/2014/main" val="1435835626"/>
                    </a:ext>
                  </a:extLst>
                </a:gridCol>
              </a:tblGrid>
              <a:tr h="261093">
                <a:tc gridSpan="5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発表会のサポートに活用しますので、アンケートにご協力をお願いします。　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自由記入欄以外は、数字の記入をお願いします。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はい　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いいえ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どちらでもない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247017"/>
                  </a:ext>
                </a:extLst>
              </a:tr>
              <a:tr h="484992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参加の目的を教えてください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自由記入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193590"/>
                  </a:ext>
                </a:extLst>
              </a:tr>
              <a:tr h="390068">
                <a:tc rowSpan="4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サポート希望のご確認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サポートが必要なことがありましたら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ご記入をお願いします。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自由記入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394856"/>
                  </a:ext>
                </a:extLst>
              </a:tr>
              <a:tr h="277250">
                <a:tc vMerge="1">
                  <a:txBody>
                    <a:bodyPr/>
                    <a:lstStyle/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現在起業家もしくは将来起業されますか？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就職先の紹介を希望されますか？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506300"/>
                  </a:ext>
                </a:extLst>
              </a:tr>
              <a:tr h="2664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企業との事業連携を希望されますか？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ビジネスモデルのブラッシュアップを希望されますか？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213524"/>
                  </a:ext>
                </a:extLst>
              </a:tr>
              <a:tr h="2664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投資や融資を希望されますか？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ビジネスのメディア等への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を希望されますか？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003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768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0" y="-27480"/>
            <a:ext cx="9104200" cy="307777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商品・サービスの概要　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必須です</a:t>
            </a:r>
            <a:endParaRPr lang="ja-JP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02446" y="476590"/>
            <a:ext cx="9104200" cy="6121674"/>
          </a:xfrm>
          <a:prstGeom prst="roundRect">
            <a:avLst>
              <a:gd name="adj" fmla="val 290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（サービス・商品の概要と特徴）　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別途、概要がわかり資料を添付しても構いません。　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1790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0" tIns="0" rIns="0" bIns="0" rtlCol="0" anchor="ctr">
        <a:noAutofit/>
      </a:bodyPr>
      <a:lstStyle>
        <a:defPPr algn="ctr">
          <a:defRPr kumimoji="1" sz="12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  <a:lnDef>
      <a:spPr>
        <a:ln>
          <a:solidFill>
            <a:schemeClr val="tx1">
              <a:lumMod val="75000"/>
              <a:lumOff val="2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kumimoji="1" sz="1500" dirty="0" smtClean="0">
            <a:solidFill>
              <a:schemeClr val="tx1">
                <a:lumMod val="75000"/>
                <a:lumOff val="25000"/>
              </a:schemeClr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17238</TotalTime>
  <Words>414</Words>
  <Application>Microsoft Office PowerPoint</Application>
  <PresentationFormat>画面に合わせる (4:3)</PresentationFormat>
  <Paragraphs>61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Meiryo UI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株式会社 光通信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localuser</dc:creator>
  <cp:lastModifiedBy>浩 明神</cp:lastModifiedBy>
  <cp:revision>1058</cp:revision>
  <cp:lastPrinted>2017-07-05T23:33:37Z</cp:lastPrinted>
  <dcterms:created xsi:type="dcterms:W3CDTF">2015-10-06T07:05:41Z</dcterms:created>
  <dcterms:modified xsi:type="dcterms:W3CDTF">2025-08-04T12:07:21Z</dcterms:modified>
</cp:coreProperties>
</file>